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1"/>
  </p:sldMasterIdLst>
  <p:notesMasterIdLst>
    <p:notesMasterId r:id="rId23"/>
  </p:notesMasterIdLst>
  <p:sldIdLst>
    <p:sldId id="279" r:id="rId2"/>
    <p:sldId id="280" r:id="rId3"/>
    <p:sldId id="258" r:id="rId4"/>
    <p:sldId id="257" r:id="rId5"/>
    <p:sldId id="264" r:id="rId6"/>
    <p:sldId id="276" r:id="rId7"/>
    <p:sldId id="263" r:id="rId8"/>
    <p:sldId id="265" r:id="rId9"/>
    <p:sldId id="266" r:id="rId10"/>
    <p:sldId id="267" r:id="rId11"/>
    <p:sldId id="275" r:id="rId12"/>
    <p:sldId id="269" r:id="rId13"/>
    <p:sldId id="273" r:id="rId14"/>
    <p:sldId id="286" r:id="rId15"/>
    <p:sldId id="287" r:id="rId16"/>
    <p:sldId id="288" r:id="rId17"/>
    <p:sldId id="262" r:id="rId18"/>
    <p:sldId id="272" r:id="rId19"/>
    <p:sldId id="271" r:id="rId20"/>
    <p:sldId id="260" r:id="rId21"/>
    <p:sldId id="28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022"/>
    <a:srgbClr val="FFBA00"/>
    <a:srgbClr val="FFCC00"/>
    <a:srgbClr val="002944"/>
    <a:srgbClr val="000000"/>
    <a:srgbClr val="FFFFFF"/>
    <a:srgbClr val="05896A"/>
    <a:srgbClr val="037B64"/>
    <a:srgbClr val="C5FFFF"/>
    <a:srgbClr val="B7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1" autoAdjust="0"/>
    <p:restoredTop sz="95565" autoAdjust="0"/>
  </p:normalViewPr>
  <p:slideViewPr>
    <p:cSldViewPr snapToGrid="0">
      <p:cViewPr varScale="1">
        <p:scale>
          <a:sx n="91" d="100"/>
          <a:sy n="91" d="100"/>
        </p:scale>
        <p:origin x="108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4D06-E503-4148-9B33-BECCC1EC0FBD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6C626-2DE0-4916-B0EB-63BACDA1D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21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C626-2DE0-4916-B0EB-63BACDA1DE7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74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C626-2DE0-4916-B0EB-63BACDA1DE7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47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C626-2DE0-4916-B0EB-63BACDA1DE7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07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C626-2DE0-4916-B0EB-63BACDA1DE7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090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C626-2DE0-4916-B0EB-63BACDA1DE7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58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13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56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33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90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20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82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067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83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27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15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70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CC4A-7FF1-4C04-8381-7D8D71764336}" type="datetimeFigureOut">
              <a:rPr lang="it-IT" smtClean="0"/>
              <a:t>29/11/2016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3E1E-B400-4480-A77A-3A07B4092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16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6" y="0"/>
            <a:ext cx="11324362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0"/>
            <a:ext cx="139207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4469" y="1320203"/>
            <a:ext cx="3728776" cy="1343975"/>
          </a:xfrm>
        </p:spPr>
        <p:txBody>
          <a:bodyPr>
            <a:noAutofit/>
          </a:bodyPr>
          <a:lstStyle/>
          <a:p>
            <a:pPr>
              <a:lnSpc>
                <a:spcPts val="4100"/>
              </a:lnSpc>
            </a:pP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  <a:t>Applicazione </a:t>
            </a:r>
            <a:br>
              <a:rPr lang="it-IT" sz="28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  <a:t>Mobile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  <a:t>AGEA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87" y="-10696"/>
            <a:ext cx="1579513" cy="133089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112291" y="423921"/>
            <a:ext cx="6579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rtl val="0"/>
              </a:rPr>
              <a:t>Agenzia per le Erogazioni in Agricoltura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39" y="446499"/>
            <a:ext cx="1385919" cy="14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1596782" y="2863088"/>
            <a:ext cx="6934031" cy="1987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Vengono prospettati i </a:t>
            </a:r>
            <a:r>
              <a:rPr lang="it-IT" sz="1900" b="1" dirty="0">
                <a:solidFill>
                  <a:srgbClr val="002060"/>
                </a:solidFill>
              </a:rPr>
              <a:t>pagamenti</a:t>
            </a:r>
            <a:r>
              <a:rPr lang="it-IT" sz="1900" dirty="0">
                <a:solidFill>
                  <a:srgbClr val="002060"/>
                </a:solidFill>
              </a:rPr>
              <a:t> </a:t>
            </a:r>
            <a:r>
              <a:rPr lang="it-IT" sz="1900" b="1" dirty="0">
                <a:solidFill>
                  <a:srgbClr val="002060"/>
                </a:solidFill>
              </a:rPr>
              <a:t>erogati</a:t>
            </a:r>
            <a:r>
              <a:rPr lang="it-IT" sz="1900" dirty="0">
                <a:solidFill>
                  <a:srgbClr val="002060"/>
                </a:solidFill>
              </a:rPr>
              <a:t> relativamente alla domanda selezionata.</a:t>
            </a:r>
          </a:p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Per ogni pagamento erogato sarà possibile esaminare le motivazioni di dettaglio dell’erogazione, con l’evidenza di ciascun </a:t>
            </a:r>
            <a:r>
              <a:rPr lang="it-IT" sz="1900" dirty="0" smtClean="0">
                <a:solidFill>
                  <a:srgbClr val="002060"/>
                </a:solidFill>
              </a:rPr>
              <a:t>regime </a:t>
            </a:r>
            <a:r>
              <a:rPr lang="it-IT" sz="1900" dirty="0">
                <a:solidFill>
                  <a:srgbClr val="002060"/>
                </a:solidFill>
              </a:rPr>
              <a:t>di aiuto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3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Dettaglio Domande: Pagamenti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523" y="1600371"/>
            <a:ext cx="2633827" cy="46823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40" y="1861696"/>
            <a:ext cx="877600" cy="8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1594521" y="2895577"/>
            <a:ext cx="4510771" cy="1419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Per utenti che abbiano fatto richiesta di </a:t>
            </a:r>
            <a:r>
              <a:rPr lang="it-IT" sz="1900" b="1" dirty="0">
                <a:solidFill>
                  <a:srgbClr val="002060"/>
                </a:solidFill>
              </a:rPr>
              <a:t>anticipazione finanziaria</a:t>
            </a:r>
            <a:r>
              <a:rPr lang="it-IT" sz="1900" dirty="0">
                <a:solidFill>
                  <a:srgbClr val="002060"/>
                </a:solidFill>
              </a:rPr>
              <a:t> è possibile visualizzare il </a:t>
            </a:r>
            <a:r>
              <a:rPr lang="it-IT" sz="1900" b="1" dirty="0">
                <a:solidFill>
                  <a:srgbClr val="002060"/>
                </a:solidFill>
              </a:rPr>
              <a:t>pin dispositivo </a:t>
            </a:r>
            <a:r>
              <a:rPr lang="it-IT" sz="1900" dirty="0">
                <a:solidFill>
                  <a:srgbClr val="002060"/>
                </a:solidFill>
              </a:rPr>
              <a:t>ed il modello da presentare alla banca.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03" y="1925469"/>
            <a:ext cx="2751926" cy="4591109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 flipV="1">
            <a:off x="8337627" y="5021266"/>
            <a:ext cx="963733" cy="92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Dettaglio Domande: Anticipazione Contributi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2" y="1924652"/>
            <a:ext cx="2486025" cy="44196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7704581" y="4822945"/>
            <a:ext cx="633046" cy="534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58" y="1895258"/>
            <a:ext cx="877600" cy="8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1583785" y="2890788"/>
            <a:ext cx="3877601" cy="1768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Selezionando “</a:t>
            </a:r>
            <a:r>
              <a:rPr lang="it-IT" sz="1900" b="1" dirty="0">
                <a:solidFill>
                  <a:srgbClr val="002060"/>
                </a:solidFill>
              </a:rPr>
              <a:t>PAGAMENTI</a:t>
            </a:r>
            <a:r>
              <a:rPr lang="it-IT" sz="1900" dirty="0">
                <a:solidFill>
                  <a:srgbClr val="002060"/>
                </a:solidFill>
              </a:rPr>
              <a:t>” viene reso disponibile l’elenco dei pagamenti erogati, con l’indicazione della </a:t>
            </a:r>
            <a:r>
              <a:rPr lang="it-IT" sz="1900" b="1" dirty="0">
                <a:solidFill>
                  <a:srgbClr val="002060"/>
                </a:solidFill>
              </a:rPr>
              <a:t>domanda oggetto di </a:t>
            </a:r>
            <a:r>
              <a:rPr lang="it-IT" sz="1900" b="1" dirty="0" smtClean="0">
                <a:solidFill>
                  <a:srgbClr val="002060"/>
                </a:solidFill>
              </a:rPr>
              <a:t>pagamento, </a:t>
            </a:r>
            <a:r>
              <a:rPr lang="it-IT" sz="1900" dirty="0">
                <a:solidFill>
                  <a:srgbClr val="002060"/>
                </a:solidFill>
              </a:rPr>
              <a:t>della fase e della </a:t>
            </a:r>
            <a:r>
              <a:rPr lang="it-IT" sz="1900" b="1" dirty="0">
                <a:solidFill>
                  <a:srgbClr val="002060"/>
                </a:solidFill>
              </a:rPr>
              <a:t>data di finanziamento</a:t>
            </a:r>
            <a:r>
              <a:rPr lang="it-IT" sz="19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20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Pagamenti</a:t>
            </a:r>
            <a:endParaRPr lang="it-IT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46" y="1755946"/>
            <a:ext cx="2673251" cy="47524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736" y="1755945"/>
            <a:ext cx="2673251" cy="47524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7" y="1870380"/>
            <a:ext cx="877600" cy="8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1583785" y="2800536"/>
            <a:ext cx="4922002" cy="30880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900" dirty="0">
                <a:solidFill>
                  <a:srgbClr val="002060"/>
                </a:solidFill>
              </a:rPr>
              <a:t>Selezionando “</a:t>
            </a:r>
            <a:r>
              <a:rPr lang="it-IT" sz="1900" b="1" dirty="0">
                <a:solidFill>
                  <a:srgbClr val="002060"/>
                </a:solidFill>
              </a:rPr>
              <a:t>COMUNICAZIONI</a:t>
            </a:r>
            <a:r>
              <a:rPr lang="it-IT" sz="1900" dirty="0">
                <a:solidFill>
                  <a:srgbClr val="002060"/>
                </a:solidFill>
              </a:rPr>
              <a:t>” l’agricoltore visualizza l’elenco delle comunicazioni ricevute in relazione ai procedimenti amministrativi avviati dall’Organismo Pagatore Agea. 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900" dirty="0">
                <a:solidFill>
                  <a:srgbClr val="002060"/>
                </a:solidFill>
              </a:rPr>
              <a:t>Per ogni </a:t>
            </a:r>
            <a:r>
              <a:rPr lang="it-IT" sz="1900" b="1" dirty="0">
                <a:solidFill>
                  <a:srgbClr val="002060"/>
                </a:solidFill>
              </a:rPr>
              <a:t>comunicazione</a:t>
            </a:r>
            <a:r>
              <a:rPr lang="it-IT" sz="1900" dirty="0">
                <a:solidFill>
                  <a:srgbClr val="002060"/>
                </a:solidFill>
              </a:rPr>
              <a:t> sono evidenziate le informazioni di dettaglio.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1900" dirty="0">
                <a:solidFill>
                  <a:srgbClr val="002060"/>
                </a:solidFill>
              </a:rPr>
              <a:t>Può essere consultata la </a:t>
            </a:r>
            <a:r>
              <a:rPr lang="it-IT" sz="1900" b="1" dirty="0">
                <a:solidFill>
                  <a:srgbClr val="002060"/>
                </a:solidFill>
              </a:rPr>
              <a:t>comunicazione</a:t>
            </a:r>
            <a:r>
              <a:rPr lang="it-IT" sz="1900" dirty="0">
                <a:solidFill>
                  <a:srgbClr val="002060"/>
                </a:solidFill>
              </a:rPr>
              <a:t> inviata, se predisposta in formato elettronico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22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Elenco Comunicazioni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27" y="1906689"/>
            <a:ext cx="834579" cy="8412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16" y="1615666"/>
            <a:ext cx="2348259" cy="41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5" name="Segnaposto contenuto 9"/>
          <p:cNvSpPr>
            <a:spLocks noGrp="1"/>
          </p:cNvSpPr>
          <p:nvPr>
            <p:ph idx="1"/>
          </p:nvPr>
        </p:nvSpPr>
        <p:spPr>
          <a:xfrm>
            <a:off x="2538484" y="2128727"/>
            <a:ext cx="5388139" cy="19335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1900" dirty="0">
                <a:solidFill>
                  <a:srgbClr val="002060"/>
                </a:solidFill>
              </a:rPr>
              <a:t>L’ </a:t>
            </a:r>
            <a:r>
              <a:rPr lang="it-IT" sz="1900" b="1" dirty="0">
                <a:solidFill>
                  <a:srgbClr val="002060"/>
                </a:solidFill>
              </a:rPr>
              <a:t>APP  AGEA </a:t>
            </a:r>
            <a:r>
              <a:rPr lang="it-IT" sz="1900" dirty="0">
                <a:solidFill>
                  <a:srgbClr val="002060"/>
                </a:solidFill>
              </a:rPr>
              <a:t>è progettata anche per mettere a disposizione </a:t>
            </a:r>
            <a:r>
              <a:rPr lang="it-IT" sz="1900" dirty="0" smtClean="0">
                <a:solidFill>
                  <a:srgbClr val="002060"/>
                </a:solidFill>
              </a:rPr>
              <a:t>degli </a:t>
            </a:r>
            <a:r>
              <a:rPr lang="it-IT" sz="1900" dirty="0">
                <a:solidFill>
                  <a:srgbClr val="002060"/>
                </a:solidFill>
              </a:rPr>
              <a:t>utenti che appartengono all’amministrazione </a:t>
            </a:r>
            <a:r>
              <a:rPr lang="it-IT" sz="1900" dirty="0" smtClean="0">
                <a:solidFill>
                  <a:srgbClr val="002060"/>
                </a:solidFill>
              </a:rPr>
              <a:t>la </a:t>
            </a:r>
            <a:r>
              <a:rPr lang="it-IT" sz="1900" b="1" dirty="0" smtClean="0">
                <a:solidFill>
                  <a:srgbClr val="002060"/>
                </a:solidFill>
              </a:rPr>
              <a:t>reportistica</a:t>
            </a:r>
            <a:r>
              <a:rPr lang="it-IT" sz="1900" dirty="0" smtClean="0">
                <a:solidFill>
                  <a:srgbClr val="002060"/>
                </a:solidFill>
              </a:rPr>
              <a:t> </a:t>
            </a:r>
            <a:r>
              <a:rPr lang="it-IT" sz="1900" dirty="0">
                <a:solidFill>
                  <a:srgbClr val="002060"/>
                </a:solidFill>
              </a:rPr>
              <a:t>inerente </a:t>
            </a:r>
            <a:r>
              <a:rPr lang="it-IT" sz="1900" dirty="0" smtClean="0">
                <a:solidFill>
                  <a:srgbClr val="002060"/>
                </a:solidFill>
              </a:rPr>
              <a:t> </a:t>
            </a:r>
            <a:r>
              <a:rPr lang="it-IT" sz="1900" b="1" dirty="0">
                <a:solidFill>
                  <a:srgbClr val="002060"/>
                </a:solidFill>
              </a:rPr>
              <a:t>l’andamento della campagna </a:t>
            </a:r>
            <a:r>
              <a:rPr lang="it-IT" sz="1900" dirty="0">
                <a:solidFill>
                  <a:srgbClr val="002060"/>
                </a:solidFill>
              </a:rPr>
              <a:t>in termini di accessi, presentazione domande </a:t>
            </a:r>
            <a:r>
              <a:rPr lang="it-IT" sz="1900" dirty="0" err="1">
                <a:solidFill>
                  <a:srgbClr val="002060"/>
                </a:solidFill>
              </a:rPr>
              <a:t>ecc</a:t>
            </a:r>
            <a:r>
              <a:rPr lang="it-IT" sz="1900" dirty="0">
                <a:solidFill>
                  <a:srgbClr val="002060"/>
                </a:solidFill>
              </a:rPr>
              <a:t>  e comunicazioni sugli audit.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1583785" y="2443144"/>
            <a:ext cx="836759" cy="1175618"/>
            <a:chOff x="227013" y="1038454"/>
            <a:chExt cx="836759" cy="1175618"/>
          </a:xfrm>
        </p:grpSpPr>
        <p:grpSp>
          <p:nvGrpSpPr>
            <p:cNvPr id="20" name="Group 5"/>
            <p:cNvGrpSpPr/>
            <p:nvPr/>
          </p:nvGrpSpPr>
          <p:grpSpPr>
            <a:xfrm>
              <a:off x="464907" y="1038454"/>
              <a:ext cx="598865" cy="1175618"/>
              <a:chOff x="1043608" y="2609093"/>
              <a:chExt cx="1512168" cy="3092012"/>
            </a:xfrm>
          </p:grpSpPr>
          <p:sp>
            <p:nvSpPr>
              <p:cNvPr id="22" name="Diagonal Stripe 6"/>
              <p:cNvSpPr/>
              <p:nvPr/>
            </p:nvSpPr>
            <p:spPr>
              <a:xfrm>
                <a:off x="1043608" y="4188937"/>
                <a:ext cx="1512168" cy="1512168"/>
              </a:xfrm>
              <a:prstGeom prst="diagStripe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Diagonal Stripe 7"/>
              <p:cNvSpPr/>
              <p:nvPr/>
            </p:nvSpPr>
            <p:spPr>
              <a:xfrm flipV="1">
                <a:off x="1043608" y="2609093"/>
                <a:ext cx="1512168" cy="1512168"/>
              </a:xfrm>
              <a:prstGeom prst="diagStripe">
                <a:avLst/>
              </a:prstGeom>
              <a:solidFill>
                <a:srgbClr val="00294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1" name="Oval 9"/>
            <p:cNvSpPr/>
            <p:nvPr/>
          </p:nvSpPr>
          <p:spPr>
            <a:xfrm>
              <a:off x="227013" y="1420491"/>
              <a:ext cx="415902" cy="415902"/>
            </a:xfrm>
            <a:prstGeom prst="ellipse">
              <a:avLst/>
            </a:prstGeom>
            <a:solidFill>
              <a:srgbClr val="00294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en-US" sz="14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24578" name="Picture 2" descr="Risultati immagini per tablet icon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119" y="2887082"/>
            <a:ext cx="2921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Menù Utenti Istituzionali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23" y="1684016"/>
            <a:ext cx="2675572" cy="47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1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9" name="Segnaposto contenuto 9"/>
          <p:cNvSpPr>
            <a:spLocks noGrp="1"/>
          </p:cNvSpPr>
          <p:nvPr>
            <p:ph idx="1"/>
          </p:nvPr>
        </p:nvSpPr>
        <p:spPr>
          <a:xfrm>
            <a:off x="1730261" y="2828088"/>
            <a:ext cx="2720387" cy="1220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È prospettato un elenco di </a:t>
            </a:r>
            <a:r>
              <a:rPr lang="it-IT" sz="1900" b="1" dirty="0">
                <a:solidFill>
                  <a:srgbClr val="002060"/>
                </a:solidFill>
              </a:rPr>
              <a:t>report</a:t>
            </a:r>
            <a:r>
              <a:rPr lang="it-IT" sz="1900" dirty="0">
                <a:solidFill>
                  <a:srgbClr val="002060"/>
                </a:solidFill>
              </a:rPr>
              <a:t> sull’andamento della campagna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8" t="6694" r="20197" b="8687"/>
          <a:stretch/>
        </p:blipFill>
        <p:spPr>
          <a:xfrm>
            <a:off x="9100526" y="1211928"/>
            <a:ext cx="2762043" cy="49810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r="4496" b="57725"/>
          <a:stretch/>
        </p:blipFill>
        <p:spPr>
          <a:xfrm>
            <a:off x="1812428" y="3955933"/>
            <a:ext cx="4048747" cy="2237070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>
          <a:xfrm flipV="1">
            <a:off x="8559354" y="1549925"/>
            <a:ext cx="1169983" cy="4064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4773836" y="2360515"/>
            <a:ext cx="1392697" cy="14547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Elenco Report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28" y="1956404"/>
            <a:ext cx="808223" cy="80822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63" y="1317897"/>
            <a:ext cx="2374991" cy="422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24" name="Segnaposto contenuto 9"/>
          <p:cNvSpPr>
            <a:spLocks noGrp="1"/>
          </p:cNvSpPr>
          <p:nvPr>
            <p:ph idx="1"/>
          </p:nvPr>
        </p:nvSpPr>
        <p:spPr>
          <a:xfrm>
            <a:off x="1576481" y="2939384"/>
            <a:ext cx="2704985" cy="1220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Comunicare all’amministrazione audit avvenuti</a:t>
            </a:r>
          </a:p>
        </p:txBody>
      </p:sp>
      <p:sp>
        <p:nvSpPr>
          <p:cNvPr id="27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Comunicazioni per Utenti Istituzionali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39" y="1776681"/>
            <a:ext cx="948575" cy="9562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27" y="1766171"/>
            <a:ext cx="2261366" cy="40202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62" y="1776681"/>
            <a:ext cx="2255455" cy="400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1573601" y="1870407"/>
            <a:ext cx="3472946" cy="2524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Tutte le funzionalità sono accessibili anche dal </a:t>
            </a:r>
            <a:r>
              <a:rPr lang="it-IT" sz="1900" b="1" dirty="0">
                <a:solidFill>
                  <a:srgbClr val="002060"/>
                </a:solidFill>
              </a:rPr>
              <a:t>menù</a:t>
            </a:r>
            <a:r>
              <a:rPr lang="it-IT" sz="1900" dirty="0">
                <a:solidFill>
                  <a:srgbClr val="002060"/>
                </a:solidFill>
              </a:rPr>
              <a:t> laterale.</a:t>
            </a:r>
          </a:p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Nel menù laterale sono presenti anche altri </a:t>
            </a:r>
            <a:r>
              <a:rPr lang="it-IT" sz="1900" b="1" dirty="0">
                <a:solidFill>
                  <a:srgbClr val="002060"/>
                </a:solidFill>
              </a:rPr>
              <a:t>link di utilità </a:t>
            </a:r>
            <a:r>
              <a:rPr lang="it-IT" sz="1900" dirty="0">
                <a:solidFill>
                  <a:srgbClr val="002060"/>
                </a:solidFill>
              </a:rPr>
              <a:t>tipo </a:t>
            </a:r>
            <a:r>
              <a:rPr lang="it-IT" sz="1900" b="1" dirty="0">
                <a:solidFill>
                  <a:srgbClr val="002060"/>
                </a:solidFill>
              </a:rPr>
              <a:t>notifiche</a:t>
            </a:r>
            <a:r>
              <a:rPr lang="it-IT" sz="1900" dirty="0">
                <a:solidFill>
                  <a:srgbClr val="002060"/>
                </a:solidFill>
              </a:rPr>
              <a:t> e </a:t>
            </a:r>
            <a:r>
              <a:rPr lang="it-IT" sz="1900" b="1" dirty="0">
                <a:solidFill>
                  <a:srgbClr val="002060"/>
                </a:solidFill>
              </a:rPr>
              <a:t>contatti</a:t>
            </a:r>
          </a:p>
        </p:txBody>
      </p:sp>
      <p:sp>
        <p:nvSpPr>
          <p:cNvPr id="18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Menù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34" y="1870408"/>
            <a:ext cx="2382160" cy="42349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30" y="1850878"/>
            <a:ext cx="2370247" cy="4213772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5618317" y="1941560"/>
            <a:ext cx="448504" cy="459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6085845" y="2171481"/>
            <a:ext cx="2599389" cy="34049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5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isultati immagini per bell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0" y="3102033"/>
            <a:ext cx="1687707" cy="16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1604606" y="1867699"/>
            <a:ext cx="3440987" cy="13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Potranno essere inviate all’utente </a:t>
            </a:r>
            <a:r>
              <a:rPr lang="it-IT" sz="1900" b="1" dirty="0">
                <a:solidFill>
                  <a:srgbClr val="002060"/>
                </a:solidFill>
              </a:rPr>
              <a:t>notifiche</a:t>
            </a:r>
            <a:r>
              <a:rPr lang="it-IT" sz="1900" dirty="0">
                <a:solidFill>
                  <a:srgbClr val="002060"/>
                </a:solidFill>
              </a:rPr>
              <a:t> per segnalare eventuali </a:t>
            </a:r>
            <a:r>
              <a:rPr lang="it-IT" sz="1900" b="1" dirty="0">
                <a:solidFill>
                  <a:srgbClr val="002060"/>
                </a:solidFill>
              </a:rPr>
              <a:t>anomalie</a:t>
            </a:r>
            <a:r>
              <a:rPr lang="it-IT" sz="1900" dirty="0">
                <a:solidFill>
                  <a:srgbClr val="002060"/>
                </a:solidFill>
              </a:rPr>
              <a:t> o novità in prossimità di </a:t>
            </a:r>
            <a:r>
              <a:rPr lang="it-IT" sz="1900" b="1" dirty="0">
                <a:solidFill>
                  <a:srgbClr val="002060"/>
                </a:solidFill>
              </a:rPr>
              <a:t>scadenze</a:t>
            </a:r>
            <a:r>
              <a:rPr lang="it-IT" sz="19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7168494" y="2430182"/>
            <a:ext cx="645941" cy="11394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9695507" y="1986278"/>
            <a:ext cx="1107625" cy="173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10803132" y="1986278"/>
            <a:ext cx="10604" cy="8314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Notifiche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33" y="1867699"/>
            <a:ext cx="1735192" cy="30847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41" y="1485104"/>
            <a:ext cx="1819045" cy="323385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36" y="2932878"/>
            <a:ext cx="1948027" cy="34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2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isultati immagini per telephone icon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50000"/>
                    </a14:imgEffect>
                    <a14:imgEffect>
                      <a14:brightnessContrast bright="4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78" y="3656866"/>
            <a:ext cx="1965237" cy="19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1583784" y="1867699"/>
            <a:ext cx="4010191" cy="2350087"/>
          </a:xfrm>
        </p:spPr>
        <p:txBody>
          <a:bodyPr/>
          <a:lstStyle/>
          <a:p>
            <a:pPr marL="0" indent="0">
              <a:buNone/>
            </a:pPr>
            <a:r>
              <a:rPr lang="it-IT" sz="1900" dirty="0" smtClean="0">
                <a:solidFill>
                  <a:srgbClr val="002060"/>
                </a:solidFill>
              </a:rPr>
              <a:t>Dal menù laterale è possibile accedere alla sezione </a:t>
            </a:r>
            <a:r>
              <a:rPr lang="it-IT" sz="1900" b="1" dirty="0" smtClean="0">
                <a:solidFill>
                  <a:srgbClr val="002060"/>
                </a:solidFill>
              </a:rPr>
              <a:t>contatti</a:t>
            </a:r>
            <a:r>
              <a:rPr lang="it-IT" sz="1900" dirty="0" smtClean="0">
                <a:solidFill>
                  <a:srgbClr val="002060"/>
                </a:solidFill>
              </a:rPr>
              <a:t> da cui è possibile </a:t>
            </a:r>
          </a:p>
          <a:p>
            <a:r>
              <a:rPr lang="it-IT" sz="1900" dirty="0" smtClean="0">
                <a:solidFill>
                  <a:srgbClr val="002060"/>
                </a:solidFill>
              </a:rPr>
              <a:t>attivare la </a:t>
            </a:r>
            <a:r>
              <a:rPr lang="it-IT" sz="1900" b="1" dirty="0" smtClean="0">
                <a:solidFill>
                  <a:srgbClr val="002060"/>
                </a:solidFill>
              </a:rPr>
              <a:t>chiamata</a:t>
            </a:r>
            <a:r>
              <a:rPr lang="it-IT" sz="1900" dirty="0" smtClean="0">
                <a:solidFill>
                  <a:srgbClr val="002060"/>
                </a:solidFill>
              </a:rPr>
              <a:t> al numero verde</a:t>
            </a:r>
          </a:p>
          <a:p>
            <a:r>
              <a:rPr lang="it-IT" sz="1900" dirty="0" smtClean="0">
                <a:solidFill>
                  <a:srgbClr val="002060"/>
                </a:solidFill>
              </a:rPr>
              <a:t>attivare l’invio di un’</a:t>
            </a:r>
            <a:r>
              <a:rPr lang="it-IT" sz="1900" b="1" dirty="0" smtClean="0">
                <a:solidFill>
                  <a:srgbClr val="002060"/>
                </a:solidFill>
              </a:rPr>
              <a:t>e-mail</a:t>
            </a:r>
            <a:r>
              <a:rPr lang="it-IT" sz="1900" dirty="0" smtClean="0">
                <a:solidFill>
                  <a:srgbClr val="002060"/>
                </a:solidFill>
              </a:rPr>
              <a:t> all’HD del SIAN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8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Contatti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184" y="1294909"/>
            <a:ext cx="2469603" cy="43904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22" y="1294909"/>
            <a:ext cx="2454599" cy="4363731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V="1">
            <a:off x="6841585" y="2196662"/>
            <a:ext cx="2207822" cy="1293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3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583785" y="274808"/>
            <a:ext cx="10515600" cy="1325563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App- Target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1527321" y="2525099"/>
            <a:ext cx="836759" cy="1175618"/>
            <a:chOff x="227013" y="1038454"/>
            <a:chExt cx="836759" cy="1175618"/>
          </a:xfrm>
        </p:grpSpPr>
        <p:grpSp>
          <p:nvGrpSpPr>
            <p:cNvPr id="14" name="Group 5"/>
            <p:cNvGrpSpPr/>
            <p:nvPr/>
          </p:nvGrpSpPr>
          <p:grpSpPr>
            <a:xfrm>
              <a:off x="464907" y="1038454"/>
              <a:ext cx="598865" cy="1175618"/>
              <a:chOff x="1043608" y="2609093"/>
              <a:chExt cx="1512168" cy="3092012"/>
            </a:xfrm>
          </p:grpSpPr>
          <p:sp>
            <p:nvSpPr>
              <p:cNvPr id="16" name="Diagonal Stripe 6"/>
              <p:cNvSpPr/>
              <p:nvPr/>
            </p:nvSpPr>
            <p:spPr>
              <a:xfrm>
                <a:off x="1043608" y="4188937"/>
                <a:ext cx="1512168" cy="1512168"/>
              </a:xfrm>
              <a:prstGeom prst="diagStripe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17" name="Diagonal Stripe 7"/>
              <p:cNvSpPr/>
              <p:nvPr/>
            </p:nvSpPr>
            <p:spPr>
              <a:xfrm flipV="1">
                <a:off x="1043608" y="2609093"/>
                <a:ext cx="1512168" cy="1512168"/>
              </a:xfrm>
              <a:prstGeom prst="diagStripe">
                <a:avLst/>
              </a:prstGeom>
              <a:solidFill>
                <a:srgbClr val="00294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5" name="Oval 9"/>
            <p:cNvSpPr/>
            <p:nvPr/>
          </p:nvSpPr>
          <p:spPr>
            <a:xfrm>
              <a:off x="227013" y="1420491"/>
              <a:ext cx="415902" cy="415902"/>
            </a:xfrm>
            <a:prstGeom prst="ellipse">
              <a:avLst/>
            </a:prstGeom>
            <a:solidFill>
              <a:srgbClr val="00294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en-US" sz="1400" dirty="0" err="1">
                <a:solidFill>
                  <a:srgbClr val="002944"/>
                </a:solidFill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1527321" y="4598396"/>
            <a:ext cx="836759" cy="1175618"/>
            <a:chOff x="227013" y="1038454"/>
            <a:chExt cx="836759" cy="1175618"/>
          </a:xfrm>
        </p:grpSpPr>
        <p:grpSp>
          <p:nvGrpSpPr>
            <p:cNvPr id="19" name="Group 5"/>
            <p:cNvGrpSpPr/>
            <p:nvPr/>
          </p:nvGrpSpPr>
          <p:grpSpPr>
            <a:xfrm>
              <a:off x="464907" y="1038454"/>
              <a:ext cx="598865" cy="1175618"/>
              <a:chOff x="1043608" y="2609093"/>
              <a:chExt cx="1512168" cy="3092012"/>
            </a:xfrm>
          </p:grpSpPr>
          <p:sp>
            <p:nvSpPr>
              <p:cNvPr id="21" name="Diagonal Stripe 6"/>
              <p:cNvSpPr/>
              <p:nvPr/>
            </p:nvSpPr>
            <p:spPr>
              <a:xfrm>
                <a:off x="1043608" y="4188937"/>
                <a:ext cx="1512168" cy="1512168"/>
              </a:xfrm>
              <a:prstGeom prst="diagStripe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Diagonal Stripe 7"/>
              <p:cNvSpPr/>
              <p:nvPr/>
            </p:nvSpPr>
            <p:spPr>
              <a:xfrm flipV="1">
                <a:off x="1043608" y="2609093"/>
                <a:ext cx="1512168" cy="1512168"/>
              </a:xfrm>
              <a:prstGeom prst="diagStripe">
                <a:avLst/>
              </a:prstGeom>
              <a:solidFill>
                <a:srgbClr val="00294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0" name="Oval 9"/>
            <p:cNvSpPr/>
            <p:nvPr/>
          </p:nvSpPr>
          <p:spPr>
            <a:xfrm>
              <a:off x="227013" y="1420491"/>
              <a:ext cx="415902" cy="415902"/>
            </a:xfrm>
            <a:prstGeom prst="ellipse">
              <a:avLst/>
            </a:prstGeom>
            <a:solidFill>
              <a:srgbClr val="00294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en-US" sz="1400" dirty="0" err="1">
                <a:solidFill>
                  <a:schemeClr val="tx2"/>
                </a:solidFill>
              </a:endParaRP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2511246" y="2638377"/>
            <a:ext cx="899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OPERATORI AGRICOLI</a:t>
            </a:r>
            <a:r>
              <a:rPr lang="it-IT" dirty="0" smtClean="0">
                <a:solidFill>
                  <a:srgbClr val="002060"/>
                </a:solidFill>
              </a:rPr>
              <a:t> che </a:t>
            </a:r>
            <a:r>
              <a:rPr lang="it-IT" dirty="0">
                <a:solidFill>
                  <a:srgbClr val="002060"/>
                </a:solidFill>
              </a:rPr>
              <a:t>presentano una domanda di aiuto o di sostegno e che sono in possesso di credenziali per accedere all’area riservata del </a:t>
            </a:r>
            <a:r>
              <a:rPr lang="it-IT" b="1" dirty="0">
                <a:solidFill>
                  <a:srgbClr val="002060"/>
                </a:solidFill>
              </a:rPr>
              <a:t>SIAN.</a:t>
            </a:r>
            <a:r>
              <a:rPr lang="it-IT" dirty="0">
                <a:solidFill>
                  <a:srgbClr val="002060"/>
                </a:solidFill>
              </a:rPr>
              <a:t> Le funzioni sono attualmente disponibili per coloro che hanno presentato una domanda unica.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538484" y="4840211"/>
            <a:ext cx="897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Utenti Istituzionali </a:t>
            </a:r>
            <a:r>
              <a:rPr lang="it-IT" dirty="0">
                <a:solidFill>
                  <a:srgbClr val="002060"/>
                </a:solidFill>
              </a:rPr>
              <a:t>ovvero coloro che svolgono </a:t>
            </a:r>
            <a:r>
              <a:rPr lang="x-none" b="1" dirty="0">
                <a:solidFill>
                  <a:srgbClr val="002060"/>
                </a:solidFill>
              </a:rPr>
              <a:t>attività amministrative </a:t>
            </a:r>
            <a:r>
              <a:rPr lang="it-IT" dirty="0">
                <a:solidFill>
                  <a:srgbClr val="002060"/>
                </a:solidFill>
              </a:rPr>
              <a:t>utilizzando </a:t>
            </a:r>
            <a:r>
              <a:rPr lang="x-none" dirty="0">
                <a:solidFill>
                  <a:srgbClr val="002060"/>
                </a:solidFill>
              </a:rPr>
              <a:t>gli strumenti informatici disponibili </a:t>
            </a:r>
            <a:r>
              <a:rPr lang="x-none" dirty="0" smtClean="0">
                <a:solidFill>
                  <a:srgbClr val="002060"/>
                </a:solidFill>
              </a:rPr>
              <a:t>nel </a:t>
            </a:r>
            <a:r>
              <a:rPr lang="x-none" b="1" dirty="0">
                <a:solidFill>
                  <a:srgbClr val="002060"/>
                </a:solidFill>
              </a:rPr>
              <a:t>SIAN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Risultati immagini per administration icon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32" y="4847450"/>
            <a:ext cx="700088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i immagini per agriculture icon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10" y="2939280"/>
            <a:ext cx="321525" cy="3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olo 3"/>
          <p:cNvSpPr txBox="1">
            <a:spLocks/>
          </p:cNvSpPr>
          <p:nvPr/>
        </p:nvSpPr>
        <p:spPr>
          <a:xfrm>
            <a:off x="1569053" y="1233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3E8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L’APP  AGEA è rivolta a:</a:t>
            </a:r>
          </a:p>
        </p:txBody>
      </p:sp>
    </p:spTree>
    <p:extLst>
      <p:ext uri="{BB962C8B-B14F-4D97-AF65-F5344CB8AC3E}">
        <p14:creationId xmlns:p14="http://schemas.microsoft.com/office/powerpoint/2010/main" val="35346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97127" y="4339725"/>
            <a:ext cx="3305584" cy="3645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>
                <a:solidFill>
                  <a:srgbClr val="002060"/>
                </a:solidFill>
              </a:rPr>
              <a:t>Aggiunta opzione ‘Chat’ nel menù contatto</a:t>
            </a:r>
          </a:p>
          <a:p>
            <a:endParaRPr lang="it-IT" sz="1800" dirty="0">
              <a:solidFill>
                <a:srgbClr val="002944"/>
              </a:solidFill>
            </a:endParaRPr>
          </a:p>
          <a:p>
            <a:endParaRPr lang="it-IT" sz="32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1643720" y="1854234"/>
            <a:ext cx="836759" cy="1175618"/>
            <a:chOff x="227013" y="1038454"/>
            <a:chExt cx="836759" cy="1175618"/>
          </a:xfrm>
        </p:grpSpPr>
        <p:grpSp>
          <p:nvGrpSpPr>
            <p:cNvPr id="12" name="Group 5"/>
            <p:cNvGrpSpPr/>
            <p:nvPr/>
          </p:nvGrpSpPr>
          <p:grpSpPr>
            <a:xfrm>
              <a:off x="464907" y="1038454"/>
              <a:ext cx="598865" cy="1175618"/>
              <a:chOff x="1043608" y="2609093"/>
              <a:chExt cx="1512168" cy="3092012"/>
            </a:xfrm>
          </p:grpSpPr>
          <p:sp>
            <p:nvSpPr>
              <p:cNvPr id="14" name="Diagonal Stripe 6"/>
              <p:cNvSpPr/>
              <p:nvPr/>
            </p:nvSpPr>
            <p:spPr>
              <a:xfrm>
                <a:off x="1043608" y="4188937"/>
                <a:ext cx="1512168" cy="1512168"/>
              </a:xfrm>
              <a:prstGeom prst="diagStripe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15" name="Diagonal Stripe 7"/>
              <p:cNvSpPr/>
              <p:nvPr/>
            </p:nvSpPr>
            <p:spPr>
              <a:xfrm flipV="1">
                <a:off x="1043608" y="2609093"/>
                <a:ext cx="1512168" cy="1512168"/>
              </a:xfrm>
              <a:prstGeom prst="diagStripe">
                <a:avLst/>
              </a:prstGeom>
              <a:solidFill>
                <a:srgbClr val="00294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3" name="Oval 9"/>
            <p:cNvSpPr/>
            <p:nvPr/>
          </p:nvSpPr>
          <p:spPr>
            <a:xfrm>
              <a:off x="227013" y="1420491"/>
              <a:ext cx="415902" cy="415902"/>
            </a:xfrm>
            <a:prstGeom prst="ellipse">
              <a:avLst/>
            </a:prstGeom>
            <a:solidFill>
              <a:srgbClr val="00294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2527773" y="2196165"/>
            <a:ext cx="458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Trova il CAA più vicino 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1652167" y="4013899"/>
            <a:ext cx="759069" cy="1175618"/>
            <a:chOff x="227013" y="1038454"/>
            <a:chExt cx="836759" cy="1175618"/>
          </a:xfrm>
        </p:grpSpPr>
        <p:grpSp>
          <p:nvGrpSpPr>
            <p:cNvPr id="19" name="Group 5"/>
            <p:cNvGrpSpPr/>
            <p:nvPr/>
          </p:nvGrpSpPr>
          <p:grpSpPr>
            <a:xfrm>
              <a:off x="464907" y="1038454"/>
              <a:ext cx="598865" cy="1175618"/>
              <a:chOff x="1043608" y="2609093"/>
              <a:chExt cx="1512168" cy="3092012"/>
            </a:xfrm>
          </p:grpSpPr>
          <p:sp>
            <p:nvSpPr>
              <p:cNvPr id="21" name="Diagonal Stripe 6"/>
              <p:cNvSpPr/>
              <p:nvPr/>
            </p:nvSpPr>
            <p:spPr>
              <a:xfrm>
                <a:off x="1043608" y="4188937"/>
                <a:ext cx="1512168" cy="1512168"/>
              </a:xfrm>
              <a:prstGeom prst="diagStripe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Diagonal Stripe 7"/>
              <p:cNvSpPr/>
              <p:nvPr/>
            </p:nvSpPr>
            <p:spPr>
              <a:xfrm flipV="1">
                <a:off x="1043608" y="2609093"/>
                <a:ext cx="1512168" cy="1512168"/>
              </a:xfrm>
              <a:prstGeom prst="diagStripe">
                <a:avLst/>
              </a:prstGeom>
              <a:solidFill>
                <a:srgbClr val="00294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0" name="Oval 9"/>
            <p:cNvSpPr/>
            <p:nvPr/>
          </p:nvSpPr>
          <p:spPr>
            <a:xfrm>
              <a:off x="227013" y="1420491"/>
              <a:ext cx="415902" cy="415902"/>
            </a:xfrm>
            <a:prstGeom prst="ellipse">
              <a:avLst/>
            </a:prstGeom>
            <a:solidFill>
              <a:srgbClr val="00294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en-US" sz="1400" dirty="0" err="1">
                <a:solidFill>
                  <a:schemeClr val="tx2"/>
                </a:solidFill>
              </a:endParaRP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2509953" y="4266725"/>
            <a:ext cx="44935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>
                <a:solidFill>
                  <a:srgbClr val="002060"/>
                </a:solidFill>
              </a:rPr>
              <a:t>Indicazione per azienda dei seguenti indicatori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rgbClr val="002060"/>
                </a:solidFill>
              </a:rPr>
              <a:t>Orientamento Tecnico </a:t>
            </a:r>
            <a:r>
              <a:rPr lang="it-IT" sz="1900" dirty="0" smtClean="0">
                <a:solidFill>
                  <a:srgbClr val="002060"/>
                </a:solidFill>
              </a:rPr>
              <a:t>Economico </a:t>
            </a:r>
            <a:r>
              <a:rPr lang="it-IT" sz="1900" dirty="0">
                <a:solidFill>
                  <a:srgbClr val="002060"/>
                </a:solidFill>
              </a:rPr>
              <a:t>(OTE)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rgbClr val="002060"/>
                </a:solidFill>
              </a:rPr>
              <a:t>Dimensione Economica (UDE)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7670109" y="1854234"/>
            <a:ext cx="759069" cy="1175618"/>
            <a:chOff x="227013" y="1038454"/>
            <a:chExt cx="836759" cy="1175618"/>
          </a:xfrm>
        </p:grpSpPr>
        <p:grpSp>
          <p:nvGrpSpPr>
            <p:cNvPr id="25" name="Group 5"/>
            <p:cNvGrpSpPr/>
            <p:nvPr/>
          </p:nvGrpSpPr>
          <p:grpSpPr>
            <a:xfrm>
              <a:off x="464907" y="1038454"/>
              <a:ext cx="598865" cy="1175618"/>
              <a:chOff x="1043608" y="2609093"/>
              <a:chExt cx="1512168" cy="3092012"/>
            </a:xfrm>
          </p:grpSpPr>
          <p:sp>
            <p:nvSpPr>
              <p:cNvPr id="27" name="Diagonal Stripe 6"/>
              <p:cNvSpPr/>
              <p:nvPr/>
            </p:nvSpPr>
            <p:spPr>
              <a:xfrm>
                <a:off x="1043608" y="4188937"/>
                <a:ext cx="1512168" cy="1512168"/>
              </a:xfrm>
              <a:prstGeom prst="diagStripe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28" name="Diagonal Stripe 7"/>
              <p:cNvSpPr/>
              <p:nvPr/>
            </p:nvSpPr>
            <p:spPr>
              <a:xfrm flipV="1">
                <a:off x="1043608" y="2609093"/>
                <a:ext cx="1512168" cy="1512168"/>
              </a:xfrm>
              <a:prstGeom prst="diagStripe">
                <a:avLst/>
              </a:prstGeom>
              <a:solidFill>
                <a:srgbClr val="00294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6" name="Oval 9"/>
            <p:cNvSpPr/>
            <p:nvPr/>
          </p:nvSpPr>
          <p:spPr>
            <a:xfrm>
              <a:off x="227013" y="1420491"/>
              <a:ext cx="415902" cy="415902"/>
            </a:xfrm>
            <a:prstGeom prst="ellipse">
              <a:avLst/>
            </a:prstGeom>
            <a:solidFill>
              <a:srgbClr val="00294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en-US" sz="1400" dirty="0" err="1">
                <a:solidFill>
                  <a:schemeClr val="tx2"/>
                </a:solidFill>
              </a:endParaRPr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8602753" y="2207123"/>
            <a:ext cx="275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Piano di coltivazione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7667861" y="4013899"/>
            <a:ext cx="759069" cy="1175618"/>
            <a:chOff x="227013" y="1038454"/>
            <a:chExt cx="836759" cy="1175618"/>
          </a:xfrm>
        </p:grpSpPr>
        <p:grpSp>
          <p:nvGrpSpPr>
            <p:cNvPr id="31" name="Group 5"/>
            <p:cNvGrpSpPr/>
            <p:nvPr/>
          </p:nvGrpSpPr>
          <p:grpSpPr>
            <a:xfrm>
              <a:off x="464907" y="1038454"/>
              <a:ext cx="598865" cy="1175618"/>
              <a:chOff x="1043608" y="2609093"/>
              <a:chExt cx="1512168" cy="3092012"/>
            </a:xfrm>
          </p:grpSpPr>
          <p:sp>
            <p:nvSpPr>
              <p:cNvPr id="33" name="Diagonal Stripe 6"/>
              <p:cNvSpPr/>
              <p:nvPr/>
            </p:nvSpPr>
            <p:spPr>
              <a:xfrm>
                <a:off x="1043608" y="4188937"/>
                <a:ext cx="1512168" cy="1512168"/>
              </a:xfrm>
              <a:prstGeom prst="diagStripe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Diagonal Stripe 7"/>
              <p:cNvSpPr/>
              <p:nvPr/>
            </p:nvSpPr>
            <p:spPr>
              <a:xfrm flipV="1">
                <a:off x="1043608" y="2609093"/>
                <a:ext cx="1512168" cy="1512168"/>
              </a:xfrm>
              <a:prstGeom prst="diagStripe">
                <a:avLst/>
              </a:prstGeom>
              <a:solidFill>
                <a:srgbClr val="00294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2" name="Oval 9"/>
            <p:cNvSpPr/>
            <p:nvPr/>
          </p:nvSpPr>
          <p:spPr>
            <a:xfrm>
              <a:off x="227013" y="1420491"/>
              <a:ext cx="415902" cy="415902"/>
            </a:xfrm>
            <a:prstGeom prst="ellipse">
              <a:avLst/>
            </a:prstGeom>
            <a:solidFill>
              <a:srgbClr val="00294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en-US" sz="14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3074" name="Picture 2" descr="Risultati immagini per indEX icon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34" y="4426229"/>
            <a:ext cx="325244" cy="3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chat icon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96" y="4434667"/>
            <a:ext cx="358698" cy="3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sultati immagini per cultivation icon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96" y="2270066"/>
            <a:ext cx="353906" cy="35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/>
          <p:cNvSpPr txBox="1"/>
          <p:nvPr/>
        </p:nvSpPr>
        <p:spPr>
          <a:xfrm>
            <a:off x="1612334" y="2288498"/>
            <a:ext cx="568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CAA</a:t>
            </a:r>
          </a:p>
        </p:txBody>
      </p:sp>
      <p:sp>
        <p:nvSpPr>
          <p:cNvPr id="36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Sviluppi Futuri</a:t>
            </a:r>
          </a:p>
        </p:txBody>
      </p:sp>
    </p:spTree>
    <p:extLst>
      <p:ext uri="{BB962C8B-B14F-4D97-AF65-F5344CB8AC3E}">
        <p14:creationId xmlns:p14="http://schemas.microsoft.com/office/powerpoint/2010/main" val="35101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pic>
        <p:nvPicPr>
          <p:cNvPr id="25602" name="Picture 2" descr="Risultati immagini per puntatore icon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07" y="2754351"/>
            <a:ext cx="2045319" cy="20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e 13"/>
          <p:cNvSpPr/>
          <p:nvPr/>
        </p:nvSpPr>
        <p:spPr>
          <a:xfrm>
            <a:off x="2327821" y="4788519"/>
            <a:ext cx="223200" cy="223024"/>
          </a:xfrm>
          <a:prstGeom prst="ellipse">
            <a:avLst/>
          </a:prstGeom>
          <a:solidFill>
            <a:srgbClr val="D295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/>
          <p:cNvSpPr/>
          <p:nvPr/>
        </p:nvSpPr>
        <p:spPr>
          <a:xfrm>
            <a:off x="2538484" y="3040398"/>
            <a:ext cx="8768853" cy="2822009"/>
          </a:xfrm>
          <a:custGeom>
            <a:avLst/>
            <a:gdLst>
              <a:gd name="connsiteX0" fmla="*/ 0 w 7904179"/>
              <a:gd name="connsiteY0" fmla="*/ 3869474 h 5026068"/>
              <a:gd name="connsiteX1" fmla="*/ 970156 w 7904179"/>
              <a:gd name="connsiteY1" fmla="*/ 4861932 h 5026068"/>
              <a:gd name="connsiteX2" fmla="*/ 2319454 w 7904179"/>
              <a:gd name="connsiteY2" fmla="*/ 847493 h 5026068"/>
              <a:gd name="connsiteX3" fmla="*/ 4973444 w 7904179"/>
              <a:gd name="connsiteY3" fmla="*/ 4304371 h 5026068"/>
              <a:gd name="connsiteX4" fmla="*/ 7404410 w 7904179"/>
              <a:gd name="connsiteY4" fmla="*/ 613318 h 5026068"/>
              <a:gd name="connsiteX5" fmla="*/ 7883912 w 7904179"/>
              <a:gd name="connsiteY5" fmla="*/ 0 h 502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04179" h="5026068">
                <a:moveTo>
                  <a:pt x="0" y="3869474"/>
                </a:moveTo>
                <a:cubicBezTo>
                  <a:pt x="291790" y="4617535"/>
                  <a:pt x="583580" y="5365596"/>
                  <a:pt x="970156" y="4861932"/>
                </a:cubicBezTo>
                <a:cubicBezTo>
                  <a:pt x="1356732" y="4358269"/>
                  <a:pt x="1652239" y="940420"/>
                  <a:pt x="2319454" y="847493"/>
                </a:cubicBezTo>
                <a:cubicBezTo>
                  <a:pt x="2986669" y="754566"/>
                  <a:pt x="4125951" y="4343400"/>
                  <a:pt x="4973444" y="4304371"/>
                </a:cubicBezTo>
                <a:cubicBezTo>
                  <a:pt x="5820937" y="4265342"/>
                  <a:pt x="6919332" y="1330713"/>
                  <a:pt x="7404410" y="613318"/>
                </a:cubicBezTo>
                <a:cubicBezTo>
                  <a:pt x="7889488" y="-104077"/>
                  <a:pt x="7945244" y="91068"/>
                  <a:pt x="7883912" y="0"/>
                </a:cubicBezTo>
              </a:path>
            </a:pathLst>
          </a:cu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o di moltiplicazione 16"/>
          <p:cNvSpPr/>
          <p:nvPr/>
        </p:nvSpPr>
        <p:spPr>
          <a:xfrm>
            <a:off x="10448822" y="1904364"/>
            <a:ext cx="1955829" cy="1761892"/>
          </a:xfrm>
          <a:prstGeom prst="mathMultiply">
            <a:avLst/>
          </a:prstGeom>
          <a:solidFill>
            <a:srgbClr val="35982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604" name="Picture 4" descr="Risultati immagini per flag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26" y="450631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Risultati immagini per flag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7" y="237119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Risultati immagini per flag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79" y="337932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Risultati immagini per flag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46" y="403785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Risultati immagini per flag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391" y="292119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1970377" y="4091619"/>
            <a:ext cx="92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2017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158971" y="5926866"/>
            <a:ext cx="226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Trova il CAA più vicino </a:t>
            </a:r>
          </a:p>
          <a:p>
            <a:endParaRPr lang="it-IT" sz="1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439574" y="2685593"/>
            <a:ext cx="2300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Aggiunta opzione ‘Chat’ nel menù contatto</a:t>
            </a:r>
          </a:p>
          <a:p>
            <a:endParaRPr lang="it-IT" sz="1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788095" y="1461751"/>
            <a:ext cx="49202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Indicazione per azienda dei seguenti indicatori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Orientamento Tecnico Economico (OTE)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Dimensione Economica (UDE)</a:t>
            </a:r>
          </a:p>
          <a:p>
            <a:endParaRPr lang="it-IT" sz="14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7782947" y="5640725"/>
            <a:ext cx="314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Conferma </a:t>
            </a:r>
            <a:endParaRPr lang="it-IT" sz="1600" dirty="0" smtClean="0">
              <a:solidFill>
                <a:srgbClr val="002060"/>
              </a:solidFill>
            </a:endParaRPr>
          </a:p>
          <a:p>
            <a:r>
              <a:rPr lang="it-IT" sz="1600" dirty="0" smtClean="0">
                <a:solidFill>
                  <a:srgbClr val="002060"/>
                </a:solidFill>
              </a:rPr>
              <a:t>del </a:t>
            </a:r>
            <a:r>
              <a:rPr lang="it-IT" sz="1600" dirty="0">
                <a:solidFill>
                  <a:srgbClr val="002060"/>
                </a:solidFill>
              </a:rPr>
              <a:t>Piano di coltivazione</a:t>
            </a:r>
          </a:p>
          <a:p>
            <a:endParaRPr lang="it-IT" sz="1600" dirty="0"/>
          </a:p>
        </p:txBody>
      </p:sp>
      <p:sp>
        <p:nvSpPr>
          <p:cNvPr id="24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Sviluppi Futuri</a:t>
            </a:r>
          </a:p>
        </p:txBody>
      </p:sp>
    </p:spTree>
    <p:extLst>
      <p:ext uri="{BB962C8B-B14F-4D97-AF65-F5344CB8AC3E}">
        <p14:creationId xmlns:p14="http://schemas.microsoft.com/office/powerpoint/2010/main" val="38543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2506497" y="2834393"/>
            <a:ext cx="3540009" cy="1375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>
                <a:solidFill>
                  <a:srgbClr val="002060"/>
                </a:solidFill>
              </a:rPr>
              <a:t>Possono accedere </a:t>
            </a:r>
            <a:r>
              <a:rPr lang="it-IT" sz="1800" dirty="0" smtClean="0">
                <a:solidFill>
                  <a:srgbClr val="002060"/>
                </a:solidFill>
              </a:rPr>
              <a:t>all’</a:t>
            </a:r>
            <a:r>
              <a:rPr lang="it-IT" sz="1800" dirty="0" err="1" smtClean="0">
                <a:solidFill>
                  <a:srgbClr val="002060"/>
                </a:solidFill>
              </a:rPr>
              <a:t>app</a:t>
            </a:r>
            <a:r>
              <a:rPr lang="it-IT" sz="1800" dirty="0" smtClean="0">
                <a:solidFill>
                  <a:srgbClr val="002060"/>
                </a:solidFill>
              </a:rPr>
              <a:t> </a:t>
            </a:r>
            <a:r>
              <a:rPr lang="it-IT" sz="1800" dirty="0">
                <a:solidFill>
                  <a:srgbClr val="002060"/>
                </a:solidFill>
              </a:rPr>
              <a:t>tutti gli </a:t>
            </a:r>
            <a:r>
              <a:rPr lang="it-IT" sz="1800" b="1" dirty="0">
                <a:solidFill>
                  <a:srgbClr val="002060"/>
                </a:solidFill>
              </a:rPr>
              <a:t>utenti</a:t>
            </a:r>
            <a:r>
              <a:rPr lang="it-IT" sz="1800" dirty="0">
                <a:solidFill>
                  <a:srgbClr val="002060"/>
                </a:solidFill>
              </a:rPr>
              <a:t> in possesso di </a:t>
            </a:r>
            <a:r>
              <a:rPr lang="it-IT" sz="1800" b="1" dirty="0">
                <a:solidFill>
                  <a:srgbClr val="002060"/>
                </a:solidFill>
              </a:rPr>
              <a:t>credenziali</a:t>
            </a:r>
            <a:r>
              <a:rPr lang="it-IT" sz="1800" dirty="0">
                <a:solidFill>
                  <a:srgbClr val="002060"/>
                </a:solidFill>
              </a:rPr>
              <a:t> per accedere all’area riservata del </a:t>
            </a:r>
            <a:r>
              <a:rPr lang="it-IT" sz="1800" b="1" dirty="0">
                <a:solidFill>
                  <a:srgbClr val="002060"/>
                </a:solidFill>
              </a:rPr>
              <a:t>SIAN</a:t>
            </a:r>
            <a:r>
              <a:rPr lang="it-IT" sz="1800" dirty="0">
                <a:solidFill>
                  <a:srgbClr val="002060"/>
                </a:solidFill>
              </a:rPr>
              <a:t> e che rientrano nelle casistiche descritte alla slide precedente</a:t>
            </a:r>
            <a:r>
              <a:rPr lang="it-IT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Ovale 4"/>
          <p:cNvSpPr/>
          <p:nvPr/>
        </p:nvSpPr>
        <p:spPr>
          <a:xfrm>
            <a:off x="7930947" y="2693879"/>
            <a:ext cx="534572" cy="422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/>
          <p:cNvGrpSpPr/>
          <p:nvPr/>
        </p:nvGrpSpPr>
        <p:grpSpPr>
          <a:xfrm>
            <a:off x="1527321" y="2841191"/>
            <a:ext cx="836759" cy="1175618"/>
            <a:chOff x="227013" y="1038454"/>
            <a:chExt cx="836759" cy="1175618"/>
          </a:xfrm>
        </p:grpSpPr>
        <p:grpSp>
          <p:nvGrpSpPr>
            <p:cNvPr id="17" name="Group 5"/>
            <p:cNvGrpSpPr/>
            <p:nvPr/>
          </p:nvGrpSpPr>
          <p:grpSpPr>
            <a:xfrm>
              <a:off x="464907" y="1038454"/>
              <a:ext cx="598865" cy="1175618"/>
              <a:chOff x="1043608" y="2609093"/>
              <a:chExt cx="1512168" cy="3092012"/>
            </a:xfrm>
          </p:grpSpPr>
          <p:sp>
            <p:nvSpPr>
              <p:cNvPr id="19" name="Diagonal Stripe 6"/>
              <p:cNvSpPr/>
              <p:nvPr/>
            </p:nvSpPr>
            <p:spPr>
              <a:xfrm>
                <a:off x="1043608" y="4188937"/>
                <a:ext cx="1512168" cy="1512168"/>
              </a:xfrm>
              <a:prstGeom prst="diagStripe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20" name="Diagonal Stripe 7"/>
              <p:cNvSpPr/>
              <p:nvPr/>
            </p:nvSpPr>
            <p:spPr>
              <a:xfrm flipV="1">
                <a:off x="1043608" y="2609093"/>
                <a:ext cx="1512168" cy="1512168"/>
              </a:xfrm>
              <a:prstGeom prst="diagStripe">
                <a:avLst/>
              </a:prstGeom>
              <a:solidFill>
                <a:srgbClr val="00294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8" name="Oval 9"/>
            <p:cNvSpPr/>
            <p:nvPr/>
          </p:nvSpPr>
          <p:spPr>
            <a:xfrm>
              <a:off x="227013" y="1420491"/>
              <a:ext cx="415902" cy="415902"/>
            </a:xfrm>
            <a:prstGeom prst="ellipse">
              <a:avLst/>
            </a:prstGeom>
            <a:solidFill>
              <a:srgbClr val="00294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en-US" sz="14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2054" name="Picture 6" descr="Risultati immagini per lock icon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89" y="3254328"/>
            <a:ext cx="323612" cy="32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Accesso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78" y="1520346"/>
            <a:ext cx="2176555" cy="386943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44" y="1520346"/>
            <a:ext cx="2182894" cy="3880700"/>
          </a:xfrm>
          <a:prstGeom prst="rect">
            <a:avLst/>
          </a:prstGeom>
        </p:spPr>
      </p:pic>
      <p:cxnSp>
        <p:nvCxnSpPr>
          <p:cNvPr id="14" name="Connettore 2 13"/>
          <p:cNvCxnSpPr/>
          <p:nvPr/>
        </p:nvCxnSpPr>
        <p:spPr>
          <a:xfrm flipV="1">
            <a:off x="7817476" y="3416134"/>
            <a:ext cx="1677168" cy="12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3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1583785" y="1663928"/>
            <a:ext cx="7311639" cy="43643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L</a:t>
            </a:r>
            <a:r>
              <a:rPr lang="it-IT" sz="1900" b="1" dirty="0">
                <a:solidFill>
                  <a:srgbClr val="002060"/>
                </a:solidFill>
              </a:rPr>
              <a:t>’ APP  AGEA </a:t>
            </a:r>
            <a:r>
              <a:rPr lang="it-IT" sz="1900" dirty="0">
                <a:solidFill>
                  <a:srgbClr val="002060"/>
                </a:solidFill>
              </a:rPr>
              <a:t>è progettata per agevolare gli agricoltori nella consultazione delle informazioni inerenti la propria azienda:</a:t>
            </a:r>
          </a:p>
          <a:p>
            <a:pPr>
              <a:buClr>
                <a:srgbClr val="037B64"/>
              </a:buClr>
            </a:pPr>
            <a:r>
              <a:rPr lang="it-IT" sz="1900" dirty="0">
                <a:solidFill>
                  <a:srgbClr val="002060"/>
                </a:solidFill>
              </a:rPr>
              <a:t>Il </a:t>
            </a:r>
            <a:r>
              <a:rPr lang="it-IT" sz="1900" b="1" dirty="0">
                <a:solidFill>
                  <a:srgbClr val="002060"/>
                </a:solidFill>
              </a:rPr>
              <a:t>fascicolo aziendale </a:t>
            </a:r>
            <a:r>
              <a:rPr lang="it-IT" sz="1900" dirty="0">
                <a:solidFill>
                  <a:srgbClr val="002060"/>
                </a:solidFill>
              </a:rPr>
              <a:t>e, in particolare, la superficie condotta e l’utilizzo del suolo;</a:t>
            </a:r>
          </a:p>
          <a:p>
            <a:pPr>
              <a:buClr>
                <a:srgbClr val="037B64"/>
              </a:buClr>
            </a:pPr>
            <a:r>
              <a:rPr lang="it-IT" sz="1900" dirty="0">
                <a:solidFill>
                  <a:srgbClr val="002060"/>
                </a:solidFill>
              </a:rPr>
              <a:t>Le </a:t>
            </a:r>
            <a:r>
              <a:rPr lang="it-IT" sz="1900" b="1" dirty="0">
                <a:solidFill>
                  <a:srgbClr val="002060"/>
                </a:solidFill>
              </a:rPr>
              <a:t>domande presentate</a:t>
            </a:r>
            <a:r>
              <a:rPr lang="it-IT" sz="1900" dirty="0">
                <a:solidFill>
                  <a:srgbClr val="002060"/>
                </a:solidFill>
              </a:rPr>
              <a:t>: Domanda Unica, Domande per le Misure dello Sviluppo Rurale;</a:t>
            </a:r>
          </a:p>
          <a:p>
            <a:pPr>
              <a:buClr>
                <a:srgbClr val="037B64"/>
              </a:buClr>
            </a:pPr>
            <a:r>
              <a:rPr lang="it-IT" sz="1900" dirty="0">
                <a:solidFill>
                  <a:srgbClr val="002060"/>
                </a:solidFill>
              </a:rPr>
              <a:t>I </a:t>
            </a:r>
            <a:r>
              <a:rPr lang="it-IT" sz="1900" b="1" dirty="0">
                <a:solidFill>
                  <a:srgbClr val="002060"/>
                </a:solidFill>
              </a:rPr>
              <a:t>pagamenti erogati</a:t>
            </a:r>
            <a:r>
              <a:rPr lang="it-IT" sz="1900" dirty="0">
                <a:solidFill>
                  <a:srgbClr val="002060"/>
                </a:solidFill>
              </a:rPr>
              <a:t>: importo, banca di riferimento, stato del pagamento, settore di riferimento;</a:t>
            </a:r>
          </a:p>
          <a:p>
            <a:pPr>
              <a:buClr>
                <a:srgbClr val="037B64"/>
              </a:buClr>
            </a:pPr>
            <a:r>
              <a:rPr lang="it-IT" sz="1900" dirty="0">
                <a:solidFill>
                  <a:srgbClr val="002060"/>
                </a:solidFill>
              </a:rPr>
              <a:t>Le </a:t>
            </a:r>
            <a:r>
              <a:rPr lang="it-IT" sz="1900" b="1" dirty="0">
                <a:solidFill>
                  <a:srgbClr val="002060"/>
                </a:solidFill>
              </a:rPr>
              <a:t>comunicazioni</a:t>
            </a:r>
            <a:r>
              <a:rPr lang="it-IT" sz="1900" dirty="0">
                <a:solidFill>
                  <a:srgbClr val="002060"/>
                </a:solidFill>
              </a:rPr>
              <a:t> ricevute da </a:t>
            </a:r>
            <a:r>
              <a:rPr lang="it-IT" sz="1900" b="1" dirty="0" smtClean="0">
                <a:solidFill>
                  <a:srgbClr val="002060"/>
                </a:solidFill>
              </a:rPr>
              <a:t>AGEA</a:t>
            </a:r>
            <a:r>
              <a:rPr lang="it-IT" sz="1900" dirty="0">
                <a:solidFill>
                  <a:srgbClr val="002060"/>
                </a:solidFill>
              </a:rPr>
              <a:t>;</a:t>
            </a:r>
          </a:p>
          <a:p>
            <a:pPr>
              <a:buClr>
                <a:srgbClr val="037B64"/>
              </a:buClr>
            </a:pPr>
            <a:r>
              <a:rPr lang="it-IT" sz="1900" dirty="0" smtClean="0">
                <a:solidFill>
                  <a:srgbClr val="002060"/>
                </a:solidFill>
              </a:rPr>
              <a:t>Le </a:t>
            </a:r>
            <a:r>
              <a:rPr lang="it-IT" sz="1900" b="1" dirty="0" smtClean="0">
                <a:solidFill>
                  <a:srgbClr val="002060"/>
                </a:solidFill>
              </a:rPr>
              <a:t>notifiche </a:t>
            </a:r>
            <a:r>
              <a:rPr lang="it-IT" sz="1900" dirty="0">
                <a:solidFill>
                  <a:srgbClr val="002060"/>
                </a:solidFill>
              </a:rPr>
              <a:t>ricevute</a:t>
            </a:r>
            <a:r>
              <a:rPr lang="it-IT" sz="1900" dirty="0" smtClean="0">
                <a:solidFill>
                  <a:srgbClr val="002060"/>
                </a:solidFill>
              </a:rPr>
              <a:t> </a:t>
            </a:r>
            <a:r>
              <a:rPr lang="it-IT" sz="1900" dirty="0">
                <a:solidFill>
                  <a:srgbClr val="002060"/>
                </a:solidFill>
              </a:rPr>
              <a:t>in caso di </a:t>
            </a:r>
            <a:r>
              <a:rPr lang="it-IT" sz="1900" b="1" dirty="0">
                <a:solidFill>
                  <a:srgbClr val="002060"/>
                </a:solidFill>
              </a:rPr>
              <a:t>anomalie</a:t>
            </a:r>
            <a:r>
              <a:rPr lang="it-IT" sz="1900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2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Menù Operatore Agricolo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9" y="1561327"/>
            <a:ext cx="2512654" cy="44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2764131" y="2084716"/>
            <a:ext cx="5259421" cy="909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Selezionando “</a:t>
            </a:r>
            <a:r>
              <a:rPr lang="it-IT" sz="1900" b="1" dirty="0">
                <a:solidFill>
                  <a:srgbClr val="002060"/>
                </a:solidFill>
              </a:rPr>
              <a:t>AZIENDA</a:t>
            </a:r>
            <a:r>
              <a:rPr lang="it-IT" sz="1900" dirty="0">
                <a:solidFill>
                  <a:srgbClr val="002060"/>
                </a:solidFill>
              </a:rPr>
              <a:t>” </a:t>
            </a:r>
            <a:r>
              <a:rPr lang="it-IT" sz="1900" dirty="0" smtClean="0">
                <a:solidFill>
                  <a:srgbClr val="002060"/>
                </a:solidFill>
              </a:rPr>
              <a:t>viene </a:t>
            </a:r>
            <a:r>
              <a:rPr lang="it-IT" sz="1900" dirty="0">
                <a:solidFill>
                  <a:srgbClr val="002060"/>
                </a:solidFill>
              </a:rPr>
              <a:t>rappresentato </a:t>
            </a:r>
            <a:r>
              <a:rPr lang="it-IT" sz="1900" dirty="0" smtClean="0">
                <a:solidFill>
                  <a:srgbClr val="002060"/>
                </a:solidFill>
              </a:rPr>
              <a:t>sinteticamente </a:t>
            </a:r>
            <a:r>
              <a:rPr lang="it-IT" sz="1900" dirty="0">
                <a:solidFill>
                  <a:srgbClr val="002060"/>
                </a:solidFill>
              </a:rPr>
              <a:t>il </a:t>
            </a:r>
            <a:r>
              <a:rPr lang="it-IT" sz="1900" b="1" dirty="0">
                <a:solidFill>
                  <a:srgbClr val="002060"/>
                </a:solidFill>
              </a:rPr>
              <a:t>patrimonio produttivo </a:t>
            </a:r>
            <a:r>
              <a:rPr lang="it-IT" sz="1900" dirty="0">
                <a:solidFill>
                  <a:srgbClr val="002060"/>
                </a:solidFill>
              </a:rPr>
              <a:t>dell’azienda </a:t>
            </a:r>
            <a:r>
              <a:rPr lang="it-IT" sz="1900" dirty="0" smtClean="0">
                <a:solidFill>
                  <a:srgbClr val="002060"/>
                </a:solidFill>
              </a:rPr>
              <a:t>agricola:</a:t>
            </a:r>
            <a:endParaRPr lang="it-IT" sz="1900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0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Dati Azienda</a:t>
            </a:r>
          </a:p>
        </p:txBody>
      </p:sp>
      <p:sp>
        <p:nvSpPr>
          <p:cNvPr id="15" name="Segnaposto contenuto 10"/>
          <p:cNvSpPr txBox="1">
            <a:spLocks/>
          </p:cNvSpPr>
          <p:nvPr/>
        </p:nvSpPr>
        <p:spPr>
          <a:xfrm>
            <a:off x="1535857" y="2984437"/>
            <a:ext cx="6446317" cy="4584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37B64"/>
              </a:buClr>
            </a:pPr>
            <a:r>
              <a:rPr lang="it-IT" sz="1900" dirty="0" smtClean="0">
                <a:solidFill>
                  <a:srgbClr val="002060"/>
                </a:solidFill>
              </a:rPr>
              <a:t>i </a:t>
            </a:r>
            <a:r>
              <a:rPr lang="it-IT" sz="1900" b="1" dirty="0" smtClean="0">
                <a:solidFill>
                  <a:srgbClr val="002060"/>
                </a:solidFill>
              </a:rPr>
              <a:t>dati anagrafici</a:t>
            </a:r>
            <a:r>
              <a:rPr lang="it-IT" sz="1900" dirty="0" smtClean="0">
                <a:solidFill>
                  <a:srgbClr val="002060"/>
                </a:solidFill>
              </a:rPr>
              <a:t>, con l’indicazione sullo stato di “agricoltore </a:t>
            </a:r>
            <a:br>
              <a:rPr lang="it-IT" sz="1900" dirty="0" smtClean="0">
                <a:solidFill>
                  <a:srgbClr val="002060"/>
                </a:solidFill>
              </a:rPr>
            </a:br>
            <a:r>
              <a:rPr lang="it-IT" sz="1900" dirty="0" smtClean="0">
                <a:solidFill>
                  <a:srgbClr val="002060"/>
                </a:solidFill>
              </a:rPr>
              <a:t>in attività”;</a:t>
            </a:r>
          </a:p>
          <a:p>
            <a:pPr>
              <a:buClr>
                <a:srgbClr val="037B64"/>
              </a:buClr>
            </a:pPr>
            <a:r>
              <a:rPr lang="it-IT" sz="1900" dirty="0" smtClean="0">
                <a:solidFill>
                  <a:srgbClr val="002060"/>
                </a:solidFill>
              </a:rPr>
              <a:t>i </a:t>
            </a:r>
            <a:r>
              <a:rPr lang="it-IT" sz="1900" b="1" dirty="0" smtClean="0">
                <a:solidFill>
                  <a:srgbClr val="002060"/>
                </a:solidFill>
              </a:rPr>
              <a:t>dati di dettaglio </a:t>
            </a:r>
            <a:r>
              <a:rPr lang="it-IT" sz="1900" dirty="0" smtClean="0">
                <a:solidFill>
                  <a:srgbClr val="002060"/>
                </a:solidFill>
              </a:rPr>
              <a:t>delle superfici condotte dall’azienda, con l’indicazione dell’uso del suolo;</a:t>
            </a:r>
          </a:p>
          <a:p>
            <a:pPr>
              <a:buClr>
                <a:srgbClr val="037B64"/>
              </a:buClr>
            </a:pPr>
            <a:r>
              <a:rPr lang="it-IT" sz="1900" dirty="0" smtClean="0">
                <a:solidFill>
                  <a:srgbClr val="002060"/>
                </a:solidFill>
              </a:rPr>
              <a:t>i </a:t>
            </a:r>
            <a:r>
              <a:rPr lang="it-IT" sz="1900" b="1" dirty="0" smtClean="0">
                <a:solidFill>
                  <a:srgbClr val="002060"/>
                </a:solidFill>
              </a:rPr>
              <a:t>dati relativi al patrimonio zootecnico</a:t>
            </a:r>
            <a:r>
              <a:rPr lang="it-IT" sz="1900" dirty="0" smtClean="0">
                <a:solidFill>
                  <a:srgbClr val="002060"/>
                </a:solidFill>
              </a:rPr>
              <a:t>, con l’indicazione dell’allevamento, delle specie e </a:t>
            </a:r>
            <a:r>
              <a:rPr lang="it-IT" sz="1900" smtClean="0">
                <a:solidFill>
                  <a:srgbClr val="002060"/>
                </a:solidFill>
              </a:rPr>
              <a:t>del numero </a:t>
            </a:r>
            <a:r>
              <a:rPr lang="it-IT" sz="1900" dirty="0" smtClean="0">
                <a:solidFill>
                  <a:srgbClr val="002060"/>
                </a:solidFill>
              </a:rPr>
              <a:t>di capi;</a:t>
            </a:r>
          </a:p>
          <a:p>
            <a:pPr>
              <a:buClr>
                <a:srgbClr val="037B64"/>
              </a:buClr>
            </a:pPr>
            <a:r>
              <a:rPr lang="it-IT" sz="1900" dirty="0" smtClean="0">
                <a:solidFill>
                  <a:srgbClr val="002060"/>
                </a:solidFill>
              </a:rPr>
              <a:t>il </a:t>
            </a:r>
            <a:r>
              <a:rPr lang="it-IT" sz="1900" b="1" dirty="0" smtClean="0">
                <a:solidFill>
                  <a:srgbClr val="002060"/>
                </a:solidFill>
              </a:rPr>
              <a:t>portafoglio titoli </a:t>
            </a:r>
            <a:r>
              <a:rPr lang="it-IT" sz="1900" dirty="0" smtClean="0">
                <a:solidFill>
                  <a:srgbClr val="002060"/>
                </a:solidFill>
              </a:rPr>
              <a:t>(diritti all’aiuto), come risultante dal </a:t>
            </a:r>
            <a:r>
              <a:rPr lang="it-IT" sz="1900" b="1" dirty="0" smtClean="0">
                <a:solidFill>
                  <a:srgbClr val="002060"/>
                </a:solidFill>
              </a:rPr>
              <a:t>Registro Nazionale Titoli </a:t>
            </a:r>
            <a:r>
              <a:rPr lang="it-IT" sz="1900" dirty="0" smtClean="0">
                <a:solidFill>
                  <a:srgbClr val="002060"/>
                </a:solidFill>
              </a:rPr>
              <a:t>a partire dal 2015, con l’indicazione del numero di titoli, del valore unitario e del valore complessivo.</a:t>
            </a:r>
            <a:endParaRPr lang="it-IT" sz="1900" dirty="0">
              <a:solidFill>
                <a:srgbClr val="00206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250" y="1725233"/>
            <a:ext cx="2779950" cy="49421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31" y="2061292"/>
            <a:ext cx="877600" cy="8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1666597" y="2803844"/>
            <a:ext cx="6236226" cy="3385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 smtClean="0">
                <a:solidFill>
                  <a:srgbClr val="002060"/>
                </a:solidFill>
              </a:rPr>
              <a:t>È </a:t>
            </a:r>
            <a:r>
              <a:rPr lang="it-IT" sz="1900" dirty="0">
                <a:solidFill>
                  <a:srgbClr val="002060"/>
                </a:solidFill>
              </a:rPr>
              <a:t>possibile effettuare la ricerca per </a:t>
            </a:r>
            <a:r>
              <a:rPr lang="it-IT" sz="1900" b="1" dirty="0" smtClean="0">
                <a:solidFill>
                  <a:srgbClr val="002060"/>
                </a:solidFill>
              </a:rPr>
              <a:t>anno, </a:t>
            </a:r>
            <a:r>
              <a:rPr lang="it-IT" sz="1900" dirty="0" smtClean="0">
                <a:solidFill>
                  <a:srgbClr val="002060"/>
                </a:solidFill>
              </a:rPr>
              <a:t> </a:t>
            </a:r>
            <a:r>
              <a:rPr lang="it-IT" sz="1900" dirty="0">
                <a:solidFill>
                  <a:srgbClr val="002060"/>
                </a:solidFill>
              </a:rPr>
              <a:t>per </a:t>
            </a:r>
            <a:r>
              <a:rPr lang="it-IT" sz="1900" b="1" dirty="0">
                <a:solidFill>
                  <a:srgbClr val="002060"/>
                </a:solidFill>
              </a:rPr>
              <a:t>tipologia</a:t>
            </a:r>
            <a:r>
              <a:rPr lang="it-IT" sz="1900" dirty="0">
                <a:solidFill>
                  <a:srgbClr val="002060"/>
                </a:solidFill>
              </a:rPr>
              <a:t> oppure tramite la lettura del </a:t>
            </a:r>
            <a:r>
              <a:rPr lang="it-IT" sz="1900" b="1" dirty="0">
                <a:solidFill>
                  <a:srgbClr val="002060"/>
                </a:solidFill>
              </a:rPr>
              <a:t>QRCODE</a:t>
            </a:r>
          </a:p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Cliccando su “</a:t>
            </a:r>
            <a:r>
              <a:rPr lang="it-IT" sz="1900" b="1" dirty="0">
                <a:solidFill>
                  <a:srgbClr val="002060"/>
                </a:solidFill>
              </a:rPr>
              <a:t>Cerca</a:t>
            </a:r>
            <a:r>
              <a:rPr lang="it-IT" sz="1900" dirty="0">
                <a:solidFill>
                  <a:srgbClr val="002060"/>
                </a:solidFill>
              </a:rPr>
              <a:t>” sarà visualizzato l’elenco dei </a:t>
            </a:r>
            <a:r>
              <a:rPr lang="it-IT" sz="1900" b="1" dirty="0">
                <a:solidFill>
                  <a:srgbClr val="002060"/>
                </a:solidFill>
              </a:rPr>
              <a:t>procedimenti amministrativi </a:t>
            </a:r>
            <a:r>
              <a:rPr lang="it-IT" sz="1900" dirty="0">
                <a:solidFill>
                  <a:srgbClr val="002060"/>
                </a:solidFill>
              </a:rPr>
              <a:t>presentati all’Organismo Pagatore </a:t>
            </a:r>
            <a:r>
              <a:rPr lang="it-IT" sz="1900" dirty="0" smtClean="0">
                <a:solidFill>
                  <a:srgbClr val="002060"/>
                </a:solidFill>
              </a:rPr>
              <a:t>AGEA per i parametri impostati; </a:t>
            </a:r>
            <a:endParaRPr lang="it-IT" sz="1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Per ogni </a:t>
            </a:r>
            <a:r>
              <a:rPr lang="it-IT" sz="1900" b="1" dirty="0">
                <a:solidFill>
                  <a:srgbClr val="002060"/>
                </a:solidFill>
              </a:rPr>
              <a:t>domanda</a:t>
            </a:r>
            <a:r>
              <a:rPr lang="it-IT" sz="1900" dirty="0">
                <a:solidFill>
                  <a:srgbClr val="002060"/>
                </a:solidFill>
              </a:rPr>
              <a:t> è possibile visualizzare i dati relativi alla </a:t>
            </a:r>
            <a:r>
              <a:rPr lang="it-IT" sz="1900" b="1" dirty="0">
                <a:solidFill>
                  <a:srgbClr val="002060"/>
                </a:solidFill>
              </a:rPr>
              <a:t>presentazione</a:t>
            </a:r>
            <a:r>
              <a:rPr lang="it-IT" sz="1900" dirty="0">
                <a:solidFill>
                  <a:srgbClr val="002060"/>
                </a:solidFill>
              </a:rPr>
              <a:t>, all’</a:t>
            </a:r>
            <a:r>
              <a:rPr lang="it-IT" sz="1900" b="1" dirty="0">
                <a:solidFill>
                  <a:srgbClr val="002060"/>
                </a:solidFill>
              </a:rPr>
              <a:t>istruttoria</a:t>
            </a:r>
            <a:r>
              <a:rPr lang="it-IT" sz="1900" dirty="0">
                <a:solidFill>
                  <a:srgbClr val="002060"/>
                </a:solidFill>
              </a:rPr>
              <a:t> ed ai </a:t>
            </a:r>
            <a:r>
              <a:rPr lang="it-IT" sz="1900" b="1" dirty="0">
                <a:solidFill>
                  <a:srgbClr val="002060"/>
                </a:solidFill>
              </a:rPr>
              <a:t>pagamenti</a:t>
            </a:r>
            <a:r>
              <a:rPr lang="it-IT" sz="1900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La selezione della </a:t>
            </a:r>
            <a:r>
              <a:rPr lang="it-IT" sz="1900" b="1" dirty="0">
                <a:solidFill>
                  <a:srgbClr val="002060"/>
                </a:solidFill>
              </a:rPr>
              <a:t>Domanda</a:t>
            </a:r>
            <a:r>
              <a:rPr lang="it-IT" sz="1900" dirty="0">
                <a:solidFill>
                  <a:srgbClr val="002060"/>
                </a:solidFill>
              </a:rPr>
              <a:t> per la quale visualizzare i dati dettaglio è effettuata cliccando sulla freccia a destra di ciascuna riga dell’elenco.</a:t>
            </a:r>
          </a:p>
          <a:p>
            <a:endParaRPr lang="it-IT" sz="1900" dirty="0"/>
          </a:p>
        </p:txBody>
      </p:sp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9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Domande</a:t>
            </a:r>
          </a:p>
        </p:txBody>
      </p:sp>
      <p:sp>
        <p:nvSpPr>
          <p:cNvPr id="20" name="Segnaposto contenuto 10"/>
          <p:cNvSpPr txBox="1">
            <a:spLocks/>
          </p:cNvSpPr>
          <p:nvPr/>
        </p:nvSpPr>
        <p:spPr>
          <a:xfrm>
            <a:off x="2652997" y="1924652"/>
            <a:ext cx="4893660" cy="1087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Selezionando “</a:t>
            </a:r>
            <a:r>
              <a:rPr lang="it-IT" sz="1900" b="1" dirty="0">
                <a:solidFill>
                  <a:srgbClr val="002060"/>
                </a:solidFill>
              </a:rPr>
              <a:t>DOMANDE</a:t>
            </a:r>
            <a:r>
              <a:rPr lang="it-IT" sz="1900" dirty="0">
                <a:solidFill>
                  <a:srgbClr val="002060"/>
                </a:solidFill>
              </a:rPr>
              <a:t>” viene visualizzata una maschera per l’inserimento di parametri di ricerca</a:t>
            </a:r>
            <a:r>
              <a:rPr lang="it-IT" sz="1900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it-IT" sz="1900" dirty="0">
              <a:solidFill>
                <a:srgbClr val="00206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95" y="1152735"/>
            <a:ext cx="2774549" cy="493253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64" y="1881459"/>
            <a:ext cx="877600" cy="8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1583785" y="2821788"/>
            <a:ext cx="4607449" cy="1904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Tramite l’icona posta sulla sinistra è possibile accedere allo </a:t>
            </a:r>
            <a:r>
              <a:rPr lang="it-IT" sz="1900" b="1" dirty="0">
                <a:solidFill>
                  <a:srgbClr val="002060"/>
                </a:solidFill>
              </a:rPr>
              <a:t>stato di avanzamento </a:t>
            </a:r>
            <a:r>
              <a:rPr lang="it-IT" sz="1900" dirty="0">
                <a:solidFill>
                  <a:srgbClr val="002060"/>
                </a:solidFill>
              </a:rPr>
              <a:t>dell’istruttoria.</a:t>
            </a:r>
          </a:p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L’icona rossa indica la presenza di </a:t>
            </a:r>
            <a:r>
              <a:rPr lang="it-IT" sz="1900" b="1" dirty="0">
                <a:solidFill>
                  <a:srgbClr val="002060"/>
                </a:solidFill>
              </a:rPr>
              <a:t>anomalie</a:t>
            </a:r>
            <a:r>
              <a:rPr lang="it-IT" sz="1900" dirty="0">
                <a:solidFill>
                  <a:srgbClr val="002060"/>
                </a:solidFill>
              </a:rPr>
              <a:t>.</a:t>
            </a:r>
          </a:p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25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Stato Domanda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40" y="1527646"/>
            <a:ext cx="2304545" cy="4096968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9716275" y="2076038"/>
            <a:ext cx="501667" cy="5824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17" y="3576130"/>
            <a:ext cx="1720757" cy="3059124"/>
          </a:xfrm>
          <a:prstGeom prst="rect">
            <a:avLst/>
          </a:prstGeom>
        </p:spPr>
      </p:pic>
      <p:sp>
        <p:nvSpPr>
          <p:cNvPr id="15" name="Ovale 14"/>
          <p:cNvSpPr/>
          <p:nvPr/>
        </p:nvSpPr>
        <p:spPr>
          <a:xfrm>
            <a:off x="9716274" y="2707613"/>
            <a:ext cx="501667" cy="582449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9309608" y="3122973"/>
            <a:ext cx="445950" cy="919207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416" y="1518536"/>
            <a:ext cx="1674501" cy="1547363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 flipH="1" flipV="1">
            <a:off x="9178988" y="1950097"/>
            <a:ext cx="576570" cy="24234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94" y="1861696"/>
            <a:ext cx="877600" cy="8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2812009" y="1859921"/>
            <a:ext cx="3957105" cy="203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Per ogni </a:t>
            </a:r>
            <a:r>
              <a:rPr lang="it-IT" sz="1900" b="1" dirty="0">
                <a:solidFill>
                  <a:srgbClr val="002060"/>
                </a:solidFill>
              </a:rPr>
              <a:t>domanda</a:t>
            </a:r>
            <a:r>
              <a:rPr lang="it-IT" sz="1900" dirty="0">
                <a:solidFill>
                  <a:srgbClr val="002060"/>
                </a:solidFill>
              </a:rPr>
              <a:t> è possibile visualizzare i dati relativi alla presentazione</a:t>
            </a:r>
            <a:r>
              <a:rPr lang="it-IT" sz="1900" dirty="0" smtClean="0">
                <a:solidFill>
                  <a:srgbClr val="002060"/>
                </a:solidFill>
              </a:rPr>
              <a:t>.</a:t>
            </a:r>
            <a:endParaRPr lang="it-IT" sz="1900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27" name="AutoShape 2" descr="Risultati immagini per field icon"/>
          <p:cNvSpPr>
            <a:spLocks noChangeAspect="1" noChangeArrowheads="1"/>
          </p:cNvSpPr>
          <p:nvPr/>
        </p:nvSpPr>
        <p:spPr bwMode="auto">
          <a:xfrm>
            <a:off x="6321413" y="2983163"/>
            <a:ext cx="340619" cy="34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" name="AutoShape 8" descr="Risultati immagini per field icon"/>
          <p:cNvSpPr>
            <a:spLocks noChangeAspect="1" noChangeArrowheads="1"/>
          </p:cNvSpPr>
          <p:nvPr/>
        </p:nvSpPr>
        <p:spPr bwMode="auto">
          <a:xfrm>
            <a:off x="6473813" y="3135563"/>
            <a:ext cx="340619" cy="34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Dettaglio Domanda: Dati Presentazione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00" y="1861696"/>
            <a:ext cx="877600" cy="877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52" y="1859921"/>
            <a:ext cx="2491937" cy="44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1269242" cy="6858000"/>
          </a:xfrm>
          <a:prstGeom prst="rect">
            <a:avLst/>
          </a:prstGeom>
          <a:solidFill>
            <a:srgbClr val="002944"/>
          </a:solidFill>
          <a:ln>
            <a:solidFill>
              <a:srgbClr val="00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0"/>
            <a:ext cx="12283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" y="5934075"/>
            <a:ext cx="1114425" cy="923925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1598597" y="2940119"/>
            <a:ext cx="6953731" cy="727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>
                <a:solidFill>
                  <a:srgbClr val="002060"/>
                </a:solidFill>
              </a:rPr>
              <a:t>Per ogni domanda è possibile visualizzare i dati relativi all’</a:t>
            </a:r>
            <a:r>
              <a:rPr lang="it-IT" sz="1900" b="1" dirty="0">
                <a:solidFill>
                  <a:srgbClr val="002060"/>
                </a:solidFill>
              </a:rPr>
              <a:t>istruttoria</a:t>
            </a:r>
          </a:p>
          <a:p>
            <a:endParaRPr lang="it-IT" dirty="0"/>
          </a:p>
        </p:txBody>
      </p:sp>
      <p:sp>
        <p:nvSpPr>
          <p:cNvPr id="17" name="Segnaposto contenuto 9"/>
          <p:cNvSpPr txBox="1">
            <a:spLocks/>
          </p:cNvSpPr>
          <p:nvPr/>
        </p:nvSpPr>
        <p:spPr>
          <a:xfrm>
            <a:off x="1608735" y="4637673"/>
            <a:ext cx="3455619" cy="65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900" b="1" dirty="0">
                <a:solidFill>
                  <a:srgbClr val="002060"/>
                </a:solidFill>
              </a:rPr>
              <a:t>Interventi</a:t>
            </a:r>
            <a:r>
              <a:rPr lang="it-IT" sz="1900" dirty="0">
                <a:solidFill>
                  <a:srgbClr val="002060"/>
                </a:solidFill>
              </a:rPr>
              <a:t> richiesti</a:t>
            </a:r>
          </a:p>
        </p:txBody>
      </p:sp>
      <p:pic>
        <p:nvPicPr>
          <p:cNvPr id="1026" name="Picture 2" descr="Risultati immagini per target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35" y="4934674"/>
            <a:ext cx="961277" cy="9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olo 3"/>
          <p:cNvSpPr txBox="1">
            <a:spLocks/>
          </p:cNvSpPr>
          <p:nvPr/>
        </p:nvSpPr>
        <p:spPr>
          <a:xfrm>
            <a:off x="1583785" y="27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Agea </a:t>
            </a:r>
            <a:r>
              <a:rPr lang="it-IT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it-IT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Dettaglio Domande: Istruttoria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9028" y="3429000"/>
            <a:ext cx="960984" cy="9609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91" y="1924652"/>
            <a:ext cx="2503761" cy="44511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56" y="1861696"/>
            <a:ext cx="877600" cy="8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1683</TotalTime>
  <Words>753</Words>
  <Application>Microsoft Office PowerPoint</Application>
  <PresentationFormat>Widescreen</PresentationFormat>
  <Paragraphs>83</Paragraphs>
  <Slides>21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Applicazione  Mobile AGEA</vt:lpstr>
      <vt:lpstr>Agea App- Target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Coscia Carmen</dc:creator>
  <cp:lastModifiedBy>Coscia Carmen</cp:lastModifiedBy>
  <cp:revision>177</cp:revision>
  <dcterms:created xsi:type="dcterms:W3CDTF">2016-11-12T09:53:26Z</dcterms:created>
  <dcterms:modified xsi:type="dcterms:W3CDTF">2016-11-29T14:47:02Z</dcterms:modified>
</cp:coreProperties>
</file>